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329238" cy="7561263"/>
  <p:notesSz cx="6858000" cy="9144000"/>
  <p:defaultText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1F49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0" d="100"/>
          <a:sy n="100" d="100"/>
        </p:scale>
        <p:origin x="-3492" y="-90"/>
      </p:cViewPr>
      <p:guideLst>
        <p:guide orient="horz" pos="2381"/>
        <p:guide pos="167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399693" y="2348895"/>
            <a:ext cx="4529853" cy="162077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799386" y="4284716"/>
            <a:ext cx="3730467" cy="1932323"/>
          </a:xfrm>
        </p:spPr>
        <p:txBody>
          <a:bodyPr/>
          <a:lstStyle>
            <a:lvl1pPr marL="0" indent="0" algn="ctr">
              <a:buNone/>
              <a:defRPr>
                <a:solidFill>
                  <a:schemeClr val="tx1">
                    <a:tint val="75000"/>
                  </a:schemeClr>
                </a:solidFill>
              </a:defRPr>
            </a:lvl1pPr>
            <a:lvl2pPr marL="368268" indent="0" algn="ctr">
              <a:buNone/>
              <a:defRPr>
                <a:solidFill>
                  <a:schemeClr val="tx1">
                    <a:tint val="75000"/>
                  </a:schemeClr>
                </a:solidFill>
              </a:defRPr>
            </a:lvl2pPr>
            <a:lvl3pPr marL="736535" indent="0" algn="ctr">
              <a:buNone/>
              <a:defRPr>
                <a:solidFill>
                  <a:schemeClr val="tx1">
                    <a:tint val="75000"/>
                  </a:schemeClr>
                </a:solidFill>
              </a:defRPr>
            </a:lvl3pPr>
            <a:lvl4pPr marL="1104802" indent="0" algn="ctr">
              <a:buNone/>
              <a:defRPr>
                <a:solidFill>
                  <a:schemeClr val="tx1">
                    <a:tint val="75000"/>
                  </a:schemeClr>
                </a:solidFill>
              </a:defRPr>
            </a:lvl4pPr>
            <a:lvl5pPr marL="1473070" indent="0" algn="ctr">
              <a:buNone/>
              <a:defRPr>
                <a:solidFill>
                  <a:schemeClr val="tx1">
                    <a:tint val="75000"/>
                  </a:schemeClr>
                </a:solidFill>
              </a:defRPr>
            </a:lvl5pPr>
            <a:lvl6pPr marL="1841339" indent="0" algn="ctr">
              <a:buNone/>
              <a:defRPr>
                <a:solidFill>
                  <a:schemeClr val="tx1">
                    <a:tint val="75000"/>
                  </a:schemeClr>
                </a:solidFill>
              </a:defRPr>
            </a:lvl6pPr>
            <a:lvl7pPr marL="2209606" indent="0" algn="ctr">
              <a:buNone/>
              <a:defRPr>
                <a:solidFill>
                  <a:schemeClr val="tx1">
                    <a:tint val="75000"/>
                  </a:schemeClr>
                </a:solidFill>
              </a:defRPr>
            </a:lvl7pPr>
            <a:lvl8pPr marL="2577874" indent="0" algn="ctr">
              <a:buNone/>
              <a:defRPr>
                <a:solidFill>
                  <a:schemeClr val="tx1">
                    <a:tint val="75000"/>
                  </a:schemeClr>
                </a:solidFill>
              </a:defRPr>
            </a:lvl8pPr>
            <a:lvl9pPr marL="29461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3863697" y="302803"/>
            <a:ext cx="1199079" cy="645157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66462" y="302803"/>
            <a:ext cx="3508415" cy="645157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420973" y="4858812"/>
            <a:ext cx="4529853" cy="1501751"/>
          </a:xfrm>
        </p:spPr>
        <p:txBody>
          <a:bodyPr anchor="t"/>
          <a:lstStyle>
            <a:lvl1pPr algn="l">
              <a:defRPr sz="32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420973" y="3204787"/>
            <a:ext cx="4529853" cy="1654026"/>
          </a:xfrm>
        </p:spPr>
        <p:txBody>
          <a:bodyPr anchor="b"/>
          <a:lstStyle>
            <a:lvl1pPr marL="0" indent="0">
              <a:buNone/>
              <a:defRPr sz="1600">
                <a:solidFill>
                  <a:schemeClr val="tx1">
                    <a:tint val="75000"/>
                  </a:schemeClr>
                </a:solidFill>
              </a:defRPr>
            </a:lvl1pPr>
            <a:lvl2pPr marL="368268" indent="0">
              <a:buNone/>
              <a:defRPr sz="1500">
                <a:solidFill>
                  <a:schemeClr val="tx1">
                    <a:tint val="75000"/>
                  </a:schemeClr>
                </a:solidFill>
              </a:defRPr>
            </a:lvl2pPr>
            <a:lvl3pPr marL="736535" indent="0">
              <a:buNone/>
              <a:defRPr sz="1300">
                <a:solidFill>
                  <a:schemeClr val="tx1">
                    <a:tint val="75000"/>
                  </a:schemeClr>
                </a:solidFill>
              </a:defRPr>
            </a:lvl3pPr>
            <a:lvl4pPr marL="1104802" indent="0">
              <a:buNone/>
              <a:defRPr sz="1200">
                <a:solidFill>
                  <a:schemeClr val="tx1">
                    <a:tint val="75000"/>
                  </a:schemeClr>
                </a:solidFill>
              </a:defRPr>
            </a:lvl4pPr>
            <a:lvl5pPr marL="1473070" indent="0">
              <a:buNone/>
              <a:defRPr sz="1200">
                <a:solidFill>
                  <a:schemeClr val="tx1">
                    <a:tint val="75000"/>
                  </a:schemeClr>
                </a:solidFill>
              </a:defRPr>
            </a:lvl5pPr>
            <a:lvl6pPr marL="1841339" indent="0">
              <a:buNone/>
              <a:defRPr sz="1200">
                <a:solidFill>
                  <a:schemeClr val="tx1">
                    <a:tint val="75000"/>
                  </a:schemeClr>
                </a:solidFill>
              </a:defRPr>
            </a:lvl6pPr>
            <a:lvl7pPr marL="2209606" indent="0">
              <a:buNone/>
              <a:defRPr sz="1200">
                <a:solidFill>
                  <a:schemeClr val="tx1">
                    <a:tint val="75000"/>
                  </a:schemeClr>
                </a:solidFill>
              </a:defRPr>
            </a:lvl7pPr>
            <a:lvl8pPr marL="2577874" indent="0">
              <a:buNone/>
              <a:defRPr sz="1200">
                <a:solidFill>
                  <a:schemeClr val="tx1">
                    <a:tint val="75000"/>
                  </a:schemeClr>
                </a:solidFill>
              </a:defRPr>
            </a:lvl8pPr>
            <a:lvl9pPr marL="2946141" indent="0">
              <a:buNone/>
              <a:defRPr sz="12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66462"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2709030"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266464" y="1692534"/>
            <a:ext cx="2354672"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4" name="3 İçerik Yer Tutucusu"/>
          <p:cNvSpPr>
            <a:spLocks noGrp="1"/>
          </p:cNvSpPr>
          <p:nvPr>
            <p:ph sz="half" idx="2"/>
          </p:nvPr>
        </p:nvSpPr>
        <p:spPr>
          <a:xfrm>
            <a:off x="266464" y="2397902"/>
            <a:ext cx="2354672"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2707179" y="1692534"/>
            <a:ext cx="2355597"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2707179" y="2397902"/>
            <a:ext cx="2355597"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66464" y="301051"/>
            <a:ext cx="1753283" cy="1281214"/>
          </a:xfrm>
        </p:spPr>
        <p:txBody>
          <a:bodyPr anchor="b"/>
          <a:lstStyle>
            <a:lvl1pPr algn="l">
              <a:defRPr sz="1600" b="1"/>
            </a:lvl1pPr>
          </a:lstStyle>
          <a:p>
            <a:r>
              <a:rPr lang="tr-TR" smtClean="0"/>
              <a:t>Asıl başlık stili için tıklatın</a:t>
            </a:r>
            <a:endParaRPr lang="tr-TR"/>
          </a:p>
        </p:txBody>
      </p:sp>
      <p:sp>
        <p:nvSpPr>
          <p:cNvPr id="3" name="2 İçerik Yer Tutucusu"/>
          <p:cNvSpPr>
            <a:spLocks noGrp="1"/>
          </p:cNvSpPr>
          <p:nvPr>
            <p:ph idx="1"/>
          </p:nvPr>
        </p:nvSpPr>
        <p:spPr>
          <a:xfrm>
            <a:off x="2083584" y="301052"/>
            <a:ext cx="2979192" cy="6453329"/>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266464" y="1582265"/>
            <a:ext cx="1753283" cy="5172115"/>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044568" y="5292886"/>
            <a:ext cx="3197543" cy="624855"/>
          </a:xfrm>
        </p:spPr>
        <p:txBody>
          <a:bodyPr anchor="b"/>
          <a:lstStyle>
            <a:lvl1pPr algn="l">
              <a:defRPr sz="1600" b="1"/>
            </a:lvl1pPr>
          </a:lstStyle>
          <a:p>
            <a:r>
              <a:rPr lang="tr-TR" smtClean="0"/>
              <a:t>Asıl başlık stili için tıklatın</a:t>
            </a:r>
            <a:endParaRPr lang="tr-TR"/>
          </a:p>
        </p:txBody>
      </p:sp>
      <p:sp>
        <p:nvSpPr>
          <p:cNvPr id="3" name="2 Resim Yer Tutucusu"/>
          <p:cNvSpPr>
            <a:spLocks noGrp="1"/>
          </p:cNvSpPr>
          <p:nvPr>
            <p:ph type="pic" idx="1"/>
          </p:nvPr>
        </p:nvSpPr>
        <p:spPr>
          <a:xfrm>
            <a:off x="1044568" y="675613"/>
            <a:ext cx="3197543" cy="4536758"/>
          </a:xfrm>
        </p:spPr>
        <p:txBody>
          <a:bodyPr/>
          <a:lstStyle>
            <a:lvl1pPr marL="0" indent="0">
              <a:buNone/>
              <a:defRPr sz="2500"/>
            </a:lvl1pPr>
            <a:lvl2pPr marL="368268" indent="0">
              <a:buNone/>
              <a:defRPr sz="2200"/>
            </a:lvl2pPr>
            <a:lvl3pPr marL="736535" indent="0">
              <a:buNone/>
              <a:defRPr sz="1900"/>
            </a:lvl3pPr>
            <a:lvl4pPr marL="1104802" indent="0">
              <a:buNone/>
              <a:defRPr sz="1600"/>
            </a:lvl4pPr>
            <a:lvl5pPr marL="1473070" indent="0">
              <a:buNone/>
              <a:defRPr sz="1600"/>
            </a:lvl5pPr>
            <a:lvl6pPr marL="1841339" indent="0">
              <a:buNone/>
              <a:defRPr sz="1600"/>
            </a:lvl6pPr>
            <a:lvl7pPr marL="2209606" indent="0">
              <a:buNone/>
              <a:defRPr sz="1600"/>
            </a:lvl7pPr>
            <a:lvl8pPr marL="2577874" indent="0">
              <a:buNone/>
              <a:defRPr sz="1600"/>
            </a:lvl8pPr>
            <a:lvl9pPr marL="2946141" indent="0">
              <a:buNone/>
              <a:defRPr sz="1600"/>
            </a:lvl9pPr>
          </a:lstStyle>
          <a:p>
            <a:endParaRPr lang="tr-TR"/>
          </a:p>
        </p:txBody>
      </p:sp>
      <p:sp>
        <p:nvSpPr>
          <p:cNvPr id="4" name="3 Metin Yer Tutucusu"/>
          <p:cNvSpPr>
            <a:spLocks noGrp="1"/>
          </p:cNvSpPr>
          <p:nvPr>
            <p:ph type="body" sz="half" idx="2"/>
          </p:nvPr>
        </p:nvSpPr>
        <p:spPr>
          <a:xfrm>
            <a:off x="1044568" y="5917741"/>
            <a:ext cx="3197543" cy="887398"/>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266463" y="302801"/>
            <a:ext cx="4796314" cy="1260211"/>
          </a:xfrm>
          <a:prstGeom prst="rect">
            <a:avLst/>
          </a:prstGeom>
        </p:spPr>
        <p:txBody>
          <a:bodyPr vert="horz" lIns="73654" tIns="36826" rIns="73654" bIns="36826"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266463" y="1764297"/>
            <a:ext cx="4796314" cy="4990083"/>
          </a:xfrm>
          <a:prstGeom prst="rect">
            <a:avLst/>
          </a:prstGeom>
        </p:spPr>
        <p:txBody>
          <a:bodyPr vert="horz" lIns="73654" tIns="36826" rIns="73654" bIns="3682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266462" y="7008173"/>
            <a:ext cx="1243489" cy="402567"/>
          </a:xfrm>
          <a:prstGeom prst="rect">
            <a:avLst/>
          </a:prstGeom>
        </p:spPr>
        <p:txBody>
          <a:bodyPr vert="horz" lIns="73654" tIns="36826" rIns="73654" bIns="36826" rtlCol="0" anchor="ctr"/>
          <a:lstStyle>
            <a:lvl1pPr algn="l">
              <a:defRPr sz="900">
                <a:solidFill>
                  <a:schemeClr val="tx1">
                    <a:tint val="75000"/>
                  </a:schemeClr>
                </a:solidFill>
              </a:defRPr>
            </a:lvl1pPr>
          </a:lstStyle>
          <a:p>
            <a:fld id="{6BD345AA-AB97-4748-9840-78408876D649}" type="datetimeFigureOut">
              <a:rPr lang="tr-TR" smtClean="0"/>
              <a:pPr/>
              <a:t>29.11.2018</a:t>
            </a:fld>
            <a:endParaRPr lang="tr-TR"/>
          </a:p>
        </p:txBody>
      </p:sp>
      <p:sp>
        <p:nvSpPr>
          <p:cNvPr id="5" name="4 Altbilgi Yer Tutucusu"/>
          <p:cNvSpPr>
            <a:spLocks noGrp="1"/>
          </p:cNvSpPr>
          <p:nvPr>
            <p:ph type="ftr" sz="quarter" idx="3"/>
          </p:nvPr>
        </p:nvSpPr>
        <p:spPr>
          <a:xfrm>
            <a:off x="1820824" y="7008173"/>
            <a:ext cx="1687592" cy="402567"/>
          </a:xfrm>
          <a:prstGeom prst="rect">
            <a:avLst/>
          </a:prstGeom>
        </p:spPr>
        <p:txBody>
          <a:bodyPr vert="horz" lIns="73654" tIns="36826" rIns="73654" bIns="36826" rtlCol="0" anchor="ctr"/>
          <a:lstStyle>
            <a:lvl1pPr algn="ctr">
              <a:defRPr sz="9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3819288" y="7008173"/>
            <a:ext cx="1243489" cy="402567"/>
          </a:xfrm>
          <a:prstGeom prst="rect">
            <a:avLst/>
          </a:prstGeom>
        </p:spPr>
        <p:txBody>
          <a:bodyPr vert="horz" lIns="73654" tIns="36826" rIns="73654" bIns="36826" rtlCol="0" anchor="ctr"/>
          <a:lstStyle>
            <a:lvl1pPr algn="r">
              <a:defRPr sz="900">
                <a:solidFill>
                  <a:schemeClr val="tx1">
                    <a:tint val="75000"/>
                  </a:schemeClr>
                </a:solidFill>
              </a:defRPr>
            </a:lvl1pPr>
          </a:lstStyle>
          <a:p>
            <a:fld id="{51F513F6-4573-41CD-835F-14A7BE15CA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35" rtl="0" eaLnBrk="1" latinLnBrk="0" hangingPunct="1">
        <a:spcBef>
          <a:spcPct val="0"/>
        </a:spcBef>
        <a:buNone/>
        <a:defRPr sz="3500" kern="1200">
          <a:solidFill>
            <a:schemeClr val="tx1"/>
          </a:solidFill>
          <a:latin typeface="+mj-lt"/>
          <a:ea typeface="+mj-ea"/>
          <a:cs typeface="+mj-cs"/>
        </a:defRPr>
      </a:lvl1pPr>
    </p:titleStyle>
    <p:bodyStyle>
      <a:lvl1pPr marL="276201" indent="-276201" algn="l" defTabSz="736535"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98435" indent="-230167" algn="l" defTabSz="736535"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920669" indent="-184133" algn="l" defTabSz="736535"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88937"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57205"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25472"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3739"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2008"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0276"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08636" y="108223"/>
            <a:ext cx="2376264" cy="7272808"/>
          </a:xfrm>
          <a:solidFill>
            <a:schemeClr val="bg1"/>
          </a:solidFill>
        </p:spPr>
        <p:txBody>
          <a:bodyPr>
            <a:noAutofit/>
          </a:bodyPr>
          <a:lstStyle/>
          <a:p>
            <a:pPr marL="0" indent="0" algn="ctr">
              <a:buNone/>
            </a:pPr>
            <a:r>
              <a:rPr lang="tr-TR" sz="1100" b="1" dirty="0" smtClean="0">
                <a:solidFill>
                  <a:srgbClr val="006600"/>
                </a:solidFill>
                <a:latin typeface="Times New Roman" pitchFamily="18" charset="0"/>
                <a:cs typeface="Times New Roman" pitchFamily="18" charset="0"/>
              </a:rPr>
              <a:t>“KİSTİK FİBROZİS YENİDOĞAN TARAMA TESTİ” POZİTİF SAPTANAN BEBEKLER İÇİN BİLGİLENDİRME BROŞÜRÜ</a:t>
            </a:r>
          </a:p>
          <a:p>
            <a:pPr marL="0" indent="0">
              <a:buNone/>
            </a:pPr>
            <a:r>
              <a:rPr lang="tr-TR" sz="1100" b="1" dirty="0" err="1" smtClean="0">
                <a:solidFill>
                  <a:srgbClr val="006600"/>
                </a:solidFill>
                <a:latin typeface="Times New Roman" pitchFamily="18" charset="0"/>
                <a:cs typeface="Times New Roman" pitchFamily="18" charset="0"/>
              </a:rPr>
              <a:t>Yenidoğan</a:t>
            </a:r>
            <a:r>
              <a:rPr lang="tr-TR" sz="1100" b="1" dirty="0" smtClean="0">
                <a:solidFill>
                  <a:srgbClr val="006600"/>
                </a:solidFill>
                <a:latin typeface="Times New Roman" pitchFamily="18" charset="0"/>
                <a:cs typeface="Times New Roman" pitchFamily="18" charset="0"/>
              </a:rPr>
              <a:t> tarama testi sonuçlarının anlamı nedir?</a:t>
            </a:r>
            <a:endParaRPr lang="tr-TR" sz="1100" dirty="0" smtClean="0">
              <a:solidFill>
                <a:srgbClr val="006600"/>
              </a:solidFill>
              <a:latin typeface="Times New Roman" pitchFamily="18" charset="0"/>
              <a:cs typeface="Times New Roman" pitchFamily="18" charset="0"/>
            </a:endParaRPr>
          </a:p>
          <a:p>
            <a:pPr marL="0" indent="0">
              <a:spcBef>
                <a:spcPts val="0"/>
              </a:spcBef>
              <a:buNone/>
            </a:pPr>
            <a:r>
              <a:rPr lang="tr-TR" sz="1100" dirty="0" smtClean="0">
                <a:solidFill>
                  <a:srgbClr val="006600"/>
                </a:solidFill>
                <a:latin typeface="Times New Roman" pitchFamily="18" charset="0"/>
                <a:cs typeface="Times New Roman" pitchFamily="18" charset="0"/>
              </a:rPr>
              <a:t>Bebeğiniz doğduğunda erken tanının önemli olduğu bazı doğumsal hastalıkların araştırılması için topuk kanı alınmaktadır. Bu tarama sonuçlarında çocuğunuzda bu hastalıklardan herhangi birisi için test pozitif saptanması çocuğunuzun hasta olduğu anlamına gelmez, hastalık şüphesi olduğu anlamına gelir. Tarama testi pozitif olan bebeğe mutlaka daha ileri incelemeler yapılmalı ve hasta olup olmadığı anlaşılmalıdır. </a:t>
            </a:r>
            <a:endParaRPr lang="tr-TR" sz="1100" b="1" dirty="0" smtClean="0">
              <a:solidFill>
                <a:srgbClr val="006600"/>
              </a:solidFill>
              <a:latin typeface="Times New Roman" pitchFamily="18" charset="0"/>
              <a:cs typeface="Times New Roman" pitchFamily="18" charset="0"/>
            </a:endParaRPr>
          </a:p>
          <a:p>
            <a:pPr marL="0" indent="0">
              <a:spcBef>
                <a:spcPts val="0"/>
              </a:spcBef>
              <a:buNone/>
            </a:pPr>
            <a:r>
              <a:rPr lang="tr-TR" sz="1100" dirty="0" smtClean="0">
                <a:solidFill>
                  <a:srgbClr val="006600"/>
                </a:solidFill>
                <a:latin typeface="Times New Roman" pitchFamily="18" charset="0"/>
                <a:cs typeface="Times New Roman" pitchFamily="18" charset="0"/>
              </a:rPr>
              <a:t>Sizin bebeğinizin tarama testi sonucunda </a:t>
            </a:r>
            <a:r>
              <a:rPr lang="tr-TR" sz="1100" b="1" dirty="0" smtClean="0">
                <a:solidFill>
                  <a:srgbClr val="006600"/>
                </a:solidFill>
                <a:latin typeface="Times New Roman" pitchFamily="18" charset="0"/>
                <a:cs typeface="Times New Roman" pitchFamily="18" charset="0"/>
              </a:rPr>
              <a:t>KİSTİK FİBROZİS </a:t>
            </a:r>
            <a:r>
              <a:rPr lang="tr-TR" sz="1100" dirty="0" smtClean="0">
                <a:solidFill>
                  <a:srgbClr val="006600"/>
                </a:solidFill>
                <a:latin typeface="Times New Roman" pitchFamily="18" charset="0"/>
                <a:cs typeface="Times New Roman" pitchFamily="18" charset="0"/>
              </a:rPr>
              <a:t>testi pozitif çıkmıştır.</a:t>
            </a:r>
            <a:endParaRPr lang="tr-TR" sz="1100" b="1" dirty="0" smtClean="0">
              <a:solidFill>
                <a:srgbClr val="006600"/>
              </a:solidFill>
              <a:latin typeface="Times New Roman" pitchFamily="18" charset="0"/>
              <a:cs typeface="Times New Roman" pitchFamily="18" charset="0"/>
            </a:endParaRPr>
          </a:p>
          <a:p>
            <a:pPr marL="0" indent="0" algn="ctr">
              <a:spcBef>
                <a:spcPts val="0"/>
              </a:spcBef>
              <a:buNone/>
            </a:pPr>
            <a:r>
              <a:rPr lang="tr-TR" sz="1100" b="1" dirty="0" smtClean="0">
                <a:solidFill>
                  <a:srgbClr val="006600"/>
                </a:solidFill>
                <a:latin typeface="Times New Roman" pitchFamily="18" charset="0"/>
                <a:cs typeface="Times New Roman" pitchFamily="18" charset="0"/>
              </a:rPr>
              <a:t>ÇOCUĞUNUZDA KİSTİK FİBROZİS HASTALIĞI OLUP OLMADIĞININ ANLAŞILABILMESI İÇİN BAŞTA TER TESTİ OLMAK ÜZERE BAZI TESTLER YAPILMASI GEREKMEKTEDIR. </a:t>
            </a:r>
          </a:p>
          <a:p>
            <a:pPr marL="0" indent="0" algn="ctr">
              <a:spcBef>
                <a:spcPts val="0"/>
              </a:spcBef>
              <a:buNone/>
            </a:pPr>
            <a:r>
              <a:rPr lang="tr-TR" sz="1100" b="1" dirty="0" smtClean="0">
                <a:solidFill>
                  <a:srgbClr val="006600"/>
                </a:solidFill>
                <a:latin typeface="Times New Roman" pitchFamily="18" charset="0"/>
                <a:cs typeface="Times New Roman" pitchFamily="18" charset="0"/>
              </a:rPr>
              <a:t>BEBEĞİNİZİN ACİL BİR TEDAVİYE YA DA BAKIMA İHTİYACI YOKTUR.</a:t>
            </a:r>
            <a:r>
              <a:rPr lang="tr-TR" sz="1100" dirty="0" smtClean="0">
                <a:solidFill>
                  <a:srgbClr val="006600"/>
                </a:solidFill>
                <a:latin typeface="Times New Roman" pitchFamily="18" charset="0"/>
                <a:cs typeface="Times New Roman" pitchFamily="18" charset="0"/>
              </a:rPr>
              <a:t> </a:t>
            </a:r>
          </a:p>
          <a:p>
            <a:pPr marL="0" indent="0">
              <a:spcBef>
                <a:spcPts val="0"/>
              </a:spcBef>
              <a:buNone/>
            </a:pPr>
            <a:r>
              <a:rPr lang="tr-TR" sz="1100" dirty="0" smtClean="0">
                <a:solidFill>
                  <a:srgbClr val="006600"/>
                </a:solidFill>
                <a:latin typeface="Times New Roman" pitchFamily="18" charset="0"/>
                <a:cs typeface="Times New Roman" pitchFamily="18" charset="0"/>
              </a:rPr>
              <a:t>Bundan sonraki en önemli adım bebeğinizin </a:t>
            </a:r>
            <a:r>
              <a:rPr lang="tr-TR" sz="1100" dirty="0" err="1" smtClean="0">
                <a:solidFill>
                  <a:srgbClr val="006600"/>
                </a:solidFill>
                <a:latin typeface="Times New Roman" pitchFamily="18" charset="0"/>
                <a:cs typeface="Times New Roman" pitchFamily="18" charset="0"/>
              </a:rPr>
              <a:t>kistik</a:t>
            </a:r>
            <a:r>
              <a:rPr lang="tr-TR" sz="1100" dirty="0" smtClean="0">
                <a:solidFill>
                  <a:srgbClr val="006600"/>
                </a:solidFill>
                <a:latin typeface="Times New Roman" pitchFamily="18" charset="0"/>
                <a:cs typeface="Times New Roman" pitchFamily="18" charset="0"/>
              </a:rPr>
              <a:t> </a:t>
            </a:r>
            <a:r>
              <a:rPr lang="tr-TR" sz="1100" dirty="0" err="1" smtClean="0">
                <a:solidFill>
                  <a:srgbClr val="006600"/>
                </a:solidFill>
                <a:latin typeface="Times New Roman" pitchFamily="18" charset="0"/>
                <a:cs typeface="Times New Roman" pitchFamily="18" charset="0"/>
              </a:rPr>
              <a:t>fibrozisli</a:t>
            </a:r>
            <a:r>
              <a:rPr lang="tr-TR" sz="1100" dirty="0" smtClean="0">
                <a:solidFill>
                  <a:srgbClr val="006600"/>
                </a:solidFill>
                <a:latin typeface="Times New Roman" pitchFamily="18" charset="0"/>
                <a:cs typeface="Times New Roman" pitchFamily="18" charset="0"/>
              </a:rPr>
              <a:t> hastalar ile ilgili uzmanlığı olan bir hekim tarafından muayene edilmesi ve eğer gerekli ise yeni bazı testlerin yapılmasıdır.  Doktorunuz istenecek olan testler ve sonuçları ile ilgili olarak sizi bilgilendirecektir.</a:t>
            </a:r>
            <a:endParaRPr lang="tr-TR" sz="1100" b="1" dirty="0" smtClean="0">
              <a:solidFill>
                <a:srgbClr val="006600"/>
              </a:solidFill>
              <a:latin typeface="Times New Roman" pitchFamily="18" charset="0"/>
              <a:cs typeface="Times New Roman" pitchFamily="18" charset="0"/>
            </a:endParaRPr>
          </a:p>
          <a:p>
            <a:pPr marL="0" indent="0">
              <a:spcBef>
                <a:spcPts val="0"/>
              </a:spcBef>
              <a:buNone/>
            </a:pPr>
            <a:endParaRPr lang="tr-TR" sz="1100" b="1" dirty="0" smtClean="0">
              <a:solidFill>
                <a:srgbClr val="006600"/>
              </a:solidFill>
              <a:latin typeface="Times New Roman" pitchFamily="18" charset="0"/>
              <a:cs typeface="Times New Roman" pitchFamily="18" charset="0"/>
            </a:endParaRPr>
          </a:p>
          <a:p>
            <a:pPr marL="0" indent="0">
              <a:spcBef>
                <a:spcPts val="0"/>
              </a:spcBef>
              <a:buNone/>
            </a:pPr>
            <a:r>
              <a:rPr lang="tr-TR" sz="1100" b="1" dirty="0" smtClean="0">
                <a:solidFill>
                  <a:srgbClr val="006600"/>
                </a:solidFill>
                <a:latin typeface="Times New Roman" pitchFamily="18" charset="0"/>
                <a:cs typeface="Times New Roman" pitchFamily="18" charset="0"/>
              </a:rPr>
              <a:t>Bu bölüm aileye verilecektir</a:t>
            </a:r>
          </a:p>
          <a:p>
            <a:pPr marL="0" indent="0" algn="ctr">
              <a:lnSpc>
                <a:spcPts val="1200"/>
              </a:lnSpc>
              <a:buNone/>
            </a:pPr>
            <a:r>
              <a:rPr lang="tr-TR" sz="1100" b="1" dirty="0" smtClean="0">
                <a:solidFill>
                  <a:srgbClr val="006600"/>
                </a:solidFill>
                <a:latin typeface="Times New Roman" pitchFamily="18" charset="0"/>
                <a:cs typeface="Times New Roman" pitchFamily="18" charset="0"/>
              </a:rPr>
              <a:t>-1-</a:t>
            </a:r>
            <a:endParaRPr lang="tr-TR" sz="1100" b="1" dirty="0">
              <a:solidFill>
                <a:srgbClr val="006600"/>
              </a:solidFill>
              <a:latin typeface="Times New Roman" pitchFamily="18" charset="0"/>
              <a:cs typeface="Times New Roman" pitchFamily="18" charset="0"/>
            </a:endParaRPr>
          </a:p>
        </p:txBody>
      </p:sp>
      <p:sp>
        <p:nvSpPr>
          <p:cNvPr id="8" name="4 İçerik Yer Tutucusu"/>
          <p:cNvSpPr>
            <a:spLocks noGrp="1"/>
          </p:cNvSpPr>
          <p:nvPr>
            <p:ph sz="half" idx="1"/>
          </p:nvPr>
        </p:nvSpPr>
        <p:spPr>
          <a:xfrm>
            <a:off x="144339" y="108223"/>
            <a:ext cx="2398951" cy="7309024"/>
          </a:xfrm>
          <a:solidFill>
            <a:schemeClr val="bg1"/>
          </a:solidFill>
        </p:spPr>
        <p:txBody>
          <a:bodyPr>
            <a:noAutofit/>
          </a:bodyPr>
          <a:lstStyle/>
          <a:p>
            <a:pPr marL="0" indent="0" algn="ctr">
              <a:buNone/>
            </a:pPr>
            <a:r>
              <a:rPr lang="tr-TR" sz="1200" b="1" dirty="0" smtClean="0">
                <a:solidFill>
                  <a:srgbClr val="006600"/>
                </a:solidFill>
                <a:latin typeface="Times New Roman" pitchFamily="18" charset="0"/>
                <a:cs typeface="Times New Roman" pitchFamily="18" charset="0"/>
              </a:rPr>
              <a:t>AİLE BİLGİ BEYANI</a:t>
            </a:r>
          </a:p>
          <a:p>
            <a:pPr marL="0" indent="0" algn="ctr">
              <a:buNone/>
            </a:pPr>
            <a:endParaRPr lang="tr-TR" sz="1200" dirty="0">
              <a:solidFill>
                <a:srgbClr val="006600"/>
              </a:solidFill>
              <a:latin typeface="Times New Roman" pitchFamily="18" charset="0"/>
              <a:cs typeface="Times New Roman" pitchFamily="18" charset="0"/>
            </a:endParaRPr>
          </a:p>
          <a:p>
            <a:pPr marL="0" indent="0">
              <a:buNone/>
            </a:pPr>
            <a:r>
              <a:rPr lang="tr-TR" sz="1200" dirty="0">
                <a:solidFill>
                  <a:srgbClr val="006600"/>
                </a:solidFill>
                <a:latin typeface="Times New Roman" pitchFamily="18" charset="0"/>
                <a:cs typeface="Times New Roman" pitchFamily="18" charset="0"/>
              </a:rPr>
              <a:t>Yenidoğan bebeklere uygulanan tarama testi sonucunda bebeğimde </a:t>
            </a:r>
            <a:r>
              <a:rPr lang="tr-TR" sz="1200" b="1" dirty="0" smtClean="0">
                <a:solidFill>
                  <a:srgbClr val="006600"/>
                </a:solidFill>
                <a:latin typeface="Times New Roman" pitchFamily="18" charset="0"/>
                <a:cs typeface="Times New Roman" pitchFamily="18" charset="0"/>
              </a:rPr>
              <a:t>KİSTİK FİBROZİS </a:t>
            </a:r>
            <a:r>
              <a:rPr lang="tr-TR" sz="1200" dirty="0" smtClean="0">
                <a:solidFill>
                  <a:srgbClr val="006600"/>
                </a:solidFill>
                <a:latin typeface="Times New Roman" pitchFamily="18" charset="0"/>
                <a:cs typeface="Times New Roman" pitchFamily="18" charset="0"/>
              </a:rPr>
              <a:t>şüphesinin ortaya çıktığı ve </a:t>
            </a:r>
            <a:r>
              <a:rPr lang="tr-TR" sz="1200" dirty="0">
                <a:solidFill>
                  <a:srgbClr val="006600"/>
                </a:solidFill>
                <a:latin typeface="Times New Roman" pitchFamily="18" charset="0"/>
                <a:cs typeface="Times New Roman" pitchFamily="18" charset="0"/>
              </a:rPr>
              <a:t>bebeğimin en kısa zamanda değerlendirmeye ihtiyacı olduğu konusunda bilgilendirildim. </a:t>
            </a:r>
          </a:p>
          <a:p>
            <a:pPr marL="0" indent="0">
              <a:buNone/>
            </a:pPr>
            <a:r>
              <a:rPr lang="tr-TR" sz="1200" dirty="0">
                <a:solidFill>
                  <a:srgbClr val="006600"/>
                </a:solidFill>
                <a:latin typeface="Times New Roman" pitchFamily="18" charset="0"/>
                <a:cs typeface="Times New Roman" pitchFamily="18" charset="0"/>
              </a:rPr>
              <a:t>Hastalık ile ilgili tarafıma verilen bilgilendirmeyi dinledim/okudum.</a:t>
            </a:r>
          </a:p>
          <a:p>
            <a:pPr marL="0" indent="0">
              <a:buNone/>
            </a:pPr>
            <a:r>
              <a:rPr lang="tr-TR" sz="1200" dirty="0">
                <a:solidFill>
                  <a:srgbClr val="006600"/>
                </a:solidFill>
                <a:latin typeface="Times New Roman" pitchFamily="18" charset="0"/>
                <a:cs typeface="Times New Roman" pitchFamily="18" charset="0"/>
              </a:rPr>
              <a:t>Bebeğimle ilgili değerlendirmenin yapılabileceği </a:t>
            </a:r>
            <a:r>
              <a:rPr lang="tr-TR" sz="1200" dirty="0" smtClean="0">
                <a:solidFill>
                  <a:srgbClr val="006600"/>
                </a:solidFill>
                <a:latin typeface="Times New Roman" pitchFamily="18" charset="0"/>
                <a:cs typeface="Times New Roman" pitchFamily="18" charset="0"/>
              </a:rPr>
              <a:t>Merkezler konusunda </a:t>
            </a:r>
            <a:r>
              <a:rPr lang="tr-TR" sz="1200" dirty="0">
                <a:solidFill>
                  <a:srgbClr val="006600"/>
                </a:solidFill>
                <a:latin typeface="Times New Roman" pitchFamily="18" charset="0"/>
                <a:cs typeface="Times New Roman" pitchFamily="18" charset="0"/>
              </a:rPr>
              <a:t>bilgi aldım.</a:t>
            </a:r>
          </a:p>
          <a:p>
            <a:pPr marL="0" indent="0">
              <a:buNone/>
            </a:pPr>
            <a:r>
              <a:rPr lang="tr-TR" sz="1200" b="1" dirty="0">
                <a:solidFill>
                  <a:srgbClr val="006600"/>
                </a:solidFill>
                <a:latin typeface="Times New Roman" pitchFamily="18" charset="0"/>
                <a:cs typeface="Times New Roman" pitchFamily="18" charset="0"/>
              </a:rPr>
              <a:t> </a:t>
            </a:r>
          </a:p>
          <a:p>
            <a:pPr marL="0" indent="0">
              <a:buNone/>
            </a:pPr>
            <a:r>
              <a:rPr lang="tr-TR" sz="1200" b="1" dirty="0">
                <a:solidFill>
                  <a:srgbClr val="006600"/>
                </a:solidFill>
                <a:latin typeface="Times New Roman" pitchFamily="18" charset="0"/>
                <a:cs typeface="Times New Roman" pitchFamily="18" charset="0"/>
              </a:rPr>
              <a:t>  </a:t>
            </a:r>
          </a:p>
          <a:p>
            <a:pPr marL="0" indent="0">
              <a:buNone/>
            </a:pPr>
            <a:r>
              <a:rPr lang="tr-TR" sz="1200" b="1" dirty="0">
                <a:solidFill>
                  <a:srgbClr val="006600"/>
                </a:solidFill>
                <a:latin typeface="Times New Roman" pitchFamily="18" charset="0"/>
                <a:cs typeface="Times New Roman" pitchFamily="18" charset="0"/>
              </a:rPr>
              <a:t>Tarih: </a:t>
            </a:r>
            <a:r>
              <a:rPr lang="tr-TR" sz="1200" b="1" dirty="0" smtClean="0">
                <a:solidFill>
                  <a:srgbClr val="006600"/>
                </a:solidFill>
                <a:latin typeface="Times New Roman" pitchFamily="18" charset="0"/>
                <a:cs typeface="Times New Roman" pitchFamily="18" charset="0"/>
              </a:rPr>
              <a:t>….…./….…./….…..….</a:t>
            </a:r>
            <a:endParaRPr lang="tr-TR" sz="1200" b="1" dirty="0">
              <a:solidFill>
                <a:srgbClr val="006600"/>
              </a:solidFill>
              <a:latin typeface="Times New Roman" pitchFamily="18" charset="0"/>
              <a:cs typeface="Times New Roman" pitchFamily="18" charset="0"/>
            </a:endParaRP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Anne ya da Babanın</a:t>
            </a:r>
            <a:endParaRPr lang="tr-TR" sz="1200" b="1" dirty="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TCKN:</a:t>
            </a:r>
            <a:endParaRPr lang="tr-TR" sz="1200" b="1" dirty="0">
              <a:solidFill>
                <a:srgbClr val="006600"/>
              </a:solidFill>
              <a:latin typeface="Times New Roman" pitchFamily="18" charset="0"/>
              <a:cs typeface="Times New Roman" pitchFamily="18" charset="0"/>
            </a:endParaRPr>
          </a:p>
          <a:p>
            <a:pPr marL="0" indent="0">
              <a:buNone/>
            </a:pPr>
            <a:r>
              <a:rPr lang="tr-TR" sz="1200" b="1" dirty="0">
                <a:solidFill>
                  <a:srgbClr val="006600"/>
                </a:solidFill>
                <a:latin typeface="Times New Roman" pitchFamily="18" charset="0"/>
                <a:cs typeface="Times New Roman" pitchFamily="18" charset="0"/>
              </a:rPr>
              <a:t>Adı Soyadı:</a:t>
            </a:r>
          </a:p>
          <a:p>
            <a:pPr marL="0" indent="0">
              <a:buNone/>
            </a:pPr>
            <a:r>
              <a:rPr lang="tr-TR" sz="1200" b="1" dirty="0">
                <a:solidFill>
                  <a:srgbClr val="006600"/>
                </a:solidFill>
                <a:latin typeface="Times New Roman" pitchFamily="18" charset="0"/>
                <a:cs typeface="Times New Roman" pitchFamily="18" charset="0"/>
              </a:rPr>
              <a:t>İmzası:</a:t>
            </a:r>
          </a:p>
          <a:p>
            <a:pPr marL="0" indent="0">
              <a:buNone/>
            </a:pPr>
            <a:r>
              <a:rPr lang="tr-TR" sz="1200" b="1" dirty="0">
                <a:solidFill>
                  <a:srgbClr val="006600"/>
                </a:solidFill>
                <a:latin typeface="Times New Roman" pitchFamily="18" charset="0"/>
                <a:cs typeface="Times New Roman" pitchFamily="18" charset="0"/>
              </a:rPr>
              <a:t> </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Bilgilendirmeyi </a:t>
            </a:r>
            <a:r>
              <a:rPr lang="tr-TR" sz="1200" b="1" dirty="0">
                <a:solidFill>
                  <a:srgbClr val="006600"/>
                </a:solidFill>
                <a:latin typeface="Times New Roman" pitchFamily="18" charset="0"/>
                <a:cs typeface="Times New Roman" pitchFamily="18" charset="0"/>
              </a:rPr>
              <a:t>Yapan </a:t>
            </a:r>
            <a:r>
              <a:rPr lang="tr-TR" sz="1200" b="1" dirty="0" smtClean="0">
                <a:solidFill>
                  <a:srgbClr val="006600"/>
                </a:solidFill>
                <a:latin typeface="Times New Roman" pitchFamily="18" charset="0"/>
                <a:cs typeface="Times New Roman" pitchFamily="18" charset="0"/>
              </a:rPr>
              <a:t>Hekimin </a:t>
            </a:r>
            <a:endParaRPr lang="tr-TR" sz="1200" b="1" dirty="0">
              <a:solidFill>
                <a:srgbClr val="006600"/>
              </a:solidFill>
              <a:latin typeface="Times New Roman" pitchFamily="18" charset="0"/>
              <a:cs typeface="Times New Roman" pitchFamily="18" charset="0"/>
            </a:endParaRPr>
          </a:p>
          <a:p>
            <a:pPr marL="0" indent="0">
              <a:buNone/>
            </a:pPr>
            <a:r>
              <a:rPr lang="tr-TR" sz="1200" b="1" dirty="0">
                <a:solidFill>
                  <a:srgbClr val="006600"/>
                </a:solidFill>
                <a:latin typeface="Times New Roman" pitchFamily="18" charset="0"/>
                <a:cs typeface="Times New Roman" pitchFamily="18" charset="0"/>
              </a:rPr>
              <a:t>Adı Soyadı:</a:t>
            </a:r>
          </a:p>
          <a:p>
            <a:pPr marL="0" indent="0">
              <a:buNone/>
            </a:pPr>
            <a:r>
              <a:rPr lang="tr-TR" sz="1200" b="1" dirty="0" smtClean="0">
                <a:solidFill>
                  <a:srgbClr val="006600"/>
                </a:solidFill>
                <a:latin typeface="Times New Roman" pitchFamily="18" charset="0"/>
                <a:cs typeface="Times New Roman" pitchFamily="18" charset="0"/>
              </a:rPr>
              <a:t>İmzası</a:t>
            </a:r>
            <a:r>
              <a:rPr lang="tr-TR" sz="1200" b="1" dirty="0">
                <a:solidFill>
                  <a:srgbClr val="006600"/>
                </a:solidFill>
                <a:latin typeface="Times New Roman" pitchFamily="18" charset="0"/>
                <a:cs typeface="Times New Roman" pitchFamily="18" charset="0"/>
              </a:rPr>
              <a:t>:</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endParaRPr lang="tr-TR" sz="1200" b="1" dirty="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TCKN</a:t>
            </a:r>
            <a:r>
              <a:rPr lang="tr-TR" sz="1200" b="1" dirty="0">
                <a:solidFill>
                  <a:srgbClr val="006600"/>
                </a:solidFill>
                <a:latin typeface="Times New Roman" pitchFamily="18" charset="0"/>
                <a:cs typeface="Times New Roman" pitchFamily="18" charset="0"/>
              </a:rPr>
              <a:t>: Türkiye Cumhuriyeti </a:t>
            </a:r>
            <a:r>
              <a:rPr lang="tr-TR" sz="1200" b="1" dirty="0" smtClean="0">
                <a:solidFill>
                  <a:srgbClr val="006600"/>
                </a:solidFill>
                <a:latin typeface="Times New Roman" pitchFamily="18" charset="0"/>
                <a:cs typeface="Times New Roman" pitchFamily="18" charset="0"/>
              </a:rPr>
              <a:t>Kimlik Numarası</a:t>
            </a: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endParaRPr lang="tr-TR" sz="1200" b="1" dirty="0" smtClean="0">
              <a:solidFill>
                <a:srgbClr val="006600"/>
              </a:solidFill>
              <a:latin typeface="Times New Roman" pitchFamily="18" charset="0"/>
              <a:cs typeface="Times New Roman" pitchFamily="18" charset="0"/>
            </a:endParaRPr>
          </a:p>
          <a:p>
            <a:pPr marL="0" indent="0">
              <a:buNone/>
            </a:pPr>
            <a:r>
              <a:rPr lang="tr-TR" sz="1200" b="1" dirty="0" smtClean="0">
                <a:solidFill>
                  <a:srgbClr val="006600"/>
                </a:solidFill>
                <a:latin typeface="Times New Roman" pitchFamily="18" charset="0"/>
                <a:cs typeface="Times New Roman" pitchFamily="18" charset="0"/>
              </a:rPr>
              <a:t>Bu bölüm sağlık kuruluşunda kalacaktır</a:t>
            </a:r>
          </a:p>
          <a:p>
            <a:pPr marL="0" indent="0" algn="ctr">
              <a:buNone/>
            </a:pPr>
            <a:r>
              <a:rPr lang="tr-TR" sz="1200" b="1" dirty="0" smtClean="0">
                <a:solidFill>
                  <a:srgbClr val="006600"/>
                </a:solidFill>
                <a:latin typeface="Times New Roman" pitchFamily="18" charset="0"/>
                <a:cs typeface="Times New Roman" pitchFamily="18" charset="0"/>
              </a:rPr>
              <a:t>-1-</a:t>
            </a:r>
            <a:endParaRPr lang="tr-TR" sz="1200" b="1" dirty="0">
              <a:solidFill>
                <a:srgbClr val="006600"/>
              </a:solidFill>
              <a:latin typeface="Times New Roman" pitchFamily="18" charset="0"/>
              <a:cs typeface="Times New Roman" pitchFamily="18" charset="0"/>
            </a:endParaRPr>
          </a:p>
        </p:txBody>
      </p:sp>
      <p:cxnSp>
        <p:nvCxnSpPr>
          <p:cNvPr id="11" name="10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31152" y="252239"/>
            <a:ext cx="2353747" cy="7128792"/>
          </a:xfrm>
          <a:solidFill>
            <a:schemeClr val="bg1"/>
          </a:solidFill>
        </p:spPr>
        <p:txBody>
          <a:bodyPr>
            <a:noAutofit/>
          </a:bodyPr>
          <a:lstStyle/>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nedir?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esas olarak akciğerleri ve sindirim sistemini etkileyen genetik bir hastalıktır.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hastalığının oluşabilmesi için biri anneden biri babadan gelen, hastalığı taşıyan iki genin bir araya gelmesi gerekmektedir. Yani hastalık sadece anneden ya da sadece babadan değil, hem anneden hem de babadan gelen genlerin birleşmesi ile ortaya çıkar.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bebeklerde hastalık ile bulgular çeşitli yaşlarda ortaya çıkabilir. En sık rastlanan şikayetler tekrarlayan akciğer enfeksiyonları, sık hastalanma ve aldıkları besinleri yeterince sindiremedikleri için bol miktarda yağlı pis kokulu dışkılama ve yeterli kilo alamamalarıdır.</a:t>
            </a:r>
          </a:p>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hastalığının tanısı nasıl konur?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hastaların terlerinde tuz miktarı yüksektir ve hastalığının tanısı ter testi ile konur. Bu testin yapılabilmesi için çocuğunuzun kolundan ya da bacağından az miktarda ter toplanır ve terdeki tuz miktarı ölçülür. Sonuçlar genellikle aynı gün içinde çıkar. Eğer ter testi sonuçları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tanısını destekliyor ise doktorunuz sizinle bebeğiniz için yapılması gereken tedavileri görüşecektir. Bebeğiniz en kısa süre içinde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hastaların izlendiği bir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merkezine yönlendirilecektir. </a:t>
            </a:r>
          </a:p>
          <a:p>
            <a:pPr marL="0" indent="0">
              <a:lnSpc>
                <a:spcPts val="1200"/>
              </a:lnSpc>
              <a:buNone/>
            </a:pPr>
            <a:r>
              <a:rPr lang="tr-TR" sz="1050" b="1" dirty="0" err="1" smtClean="0">
                <a:solidFill>
                  <a:srgbClr val="006600"/>
                </a:solidFill>
                <a:latin typeface="Times New Roman" pitchFamily="18" charset="0"/>
                <a:cs typeface="Times New Roman" pitchFamily="18" charset="0"/>
              </a:rPr>
              <a:t>Kistik</a:t>
            </a:r>
            <a:r>
              <a:rPr lang="tr-TR" sz="1050" b="1" dirty="0" smtClean="0">
                <a:solidFill>
                  <a:srgbClr val="006600"/>
                </a:solidFill>
                <a:latin typeface="Times New Roman" pitchFamily="18" charset="0"/>
                <a:cs typeface="Times New Roman" pitchFamily="18" charset="0"/>
              </a:rPr>
              <a:t> </a:t>
            </a:r>
            <a:r>
              <a:rPr lang="tr-TR" sz="1050" b="1" dirty="0" err="1" smtClean="0">
                <a:solidFill>
                  <a:srgbClr val="006600"/>
                </a:solidFill>
                <a:latin typeface="Times New Roman" pitchFamily="18" charset="0"/>
                <a:cs typeface="Times New Roman" pitchFamily="18" charset="0"/>
              </a:rPr>
              <a:t>fibrozis</a:t>
            </a:r>
            <a:r>
              <a:rPr lang="tr-TR" sz="1050" b="1" dirty="0" smtClean="0">
                <a:solidFill>
                  <a:srgbClr val="006600"/>
                </a:solidFill>
                <a:latin typeface="Times New Roman" pitchFamily="18" charset="0"/>
                <a:cs typeface="Times New Roman" pitchFamily="18" charset="0"/>
              </a:rPr>
              <a:t> için mevcut olan tedaviler nelerdir? </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Yenidoğan</a:t>
            </a:r>
            <a:r>
              <a:rPr lang="tr-TR" sz="1050" dirty="0" smtClean="0">
                <a:solidFill>
                  <a:srgbClr val="006600"/>
                </a:solidFill>
                <a:latin typeface="Times New Roman" pitchFamily="18" charset="0"/>
                <a:cs typeface="Times New Roman" pitchFamily="18" charset="0"/>
              </a:rPr>
              <a:t> taraması sayesinde erken tanı alan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fibrozisli</a:t>
            </a:r>
            <a:r>
              <a:rPr lang="tr-TR" sz="1050" dirty="0" smtClean="0">
                <a:solidFill>
                  <a:srgbClr val="006600"/>
                </a:solidFill>
                <a:latin typeface="Times New Roman" pitchFamily="18" charset="0"/>
                <a:cs typeface="Times New Roman" pitchFamily="18" charset="0"/>
              </a:rPr>
              <a:t> hastalar  uygun diyet, ilaçlar ve fizyoterapi ile  tedavi edilirler. </a:t>
            </a:r>
            <a:r>
              <a:rPr lang="tr-TR" sz="1050" dirty="0" err="1" smtClean="0">
                <a:solidFill>
                  <a:srgbClr val="006600"/>
                </a:solidFill>
                <a:latin typeface="Times New Roman" pitchFamily="18" charset="0"/>
                <a:cs typeface="Times New Roman" pitchFamily="18" charset="0"/>
              </a:rPr>
              <a:t>Kistik</a:t>
            </a:r>
            <a:r>
              <a:rPr lang="tr-TR" sz="1050" dirty="0" smtClean="0">
                <a:solidFill>
                  <a:srgbClr val="006600"/>
                </a:solidFill>
                <a:latin typeface="Times New Roman" pitchFamily="18" charset="0"/>
                <a:cs typeface="Times New Roman" pitchFamily="18" charset="0"/>
              </a:rPr>
              <a:t> </a:t>
            </a:r>
            <a:r>
              <a:rPr lang="tr-TR" sz="1050" dirty="0" err="1" smtClean="0">
                <a:solidFill>
                  <a:srgbClr val="006600"/>
                </a:solidFill>
                <a:latin typeface="Times New Roman" pitchFamily="18" charset="0"/>
                <a:cs typeface="Times New Roman" pitchFamily="18" charset="0"/>
              </a:rPr>
              <a:t>fibrozis</a:t>
            </a:r>
            <a:r>
              <a:rPr lang="tr-TR" sz="1050" dirty="0" smtClean="0">
                <a:solidFill>
                  <a:srgbClr val="006600"/>
                </a:solidFill>
                <a:latin typeface="Times New Roman" pitchFamily="18" charset="0"/>
                <a:cs typeface="Times New Roman" pitchFamily="18" charset="0"/>
              </a:rPr>
              <a:t> hastalığının kesin tedavisi olmamakla birlikte her geçen gün bulunan yeni tedaviler sayesinde hastalar daha uzun ve sağlıklı bir hayata sahip olmaktadır.</a:t>
            </a:r>
          </a:p>
        </p:txBody>
      </p:sp>
      <p:cxnSp>
        <p:nvCxnSpPr>
          <p:cNvPr id="7" name="6 Düz Bağlayıcı"/>
          <p:cNvCxnSpPr/>
          <p:nvPr/>
        </p:nvCxnSpPr>
        <p:spPr>
          <a:xfrm>
            <a:off x="2664619"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144339" y="252240"/>
            <a:ext cx="2376264" cy="7128791"/>
          </a:xfrm>
          <a:prstGeom prst="rect">
            <a:avLst/>
          </a:prstGeom>
          <a:solidFill>
            <a:schemeClr val="bg1"/>
          </a:solidFill>
        </p:spPr>
        <p:txBody>
          <a:bodyPr wrap="square" rtlCol="0">
            <a:spAutoFit/>
          </a:bodyPr>
          <a:lstStyle/>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spcBef>
                <a:spcPts val="600"/>
              </a:spcBef>
            </a:pPr>
            <a:r>
              <a:rPr lang="tr-TR" sz="1200" b="1" i="1" dirty="0" smtClean="0">
                <a:latin typeface="Times New Roman" pitchFamily="18" charset="0"/>
                <a:cs typeface="Times New Roman" pitchFamily="18" charset="0"/>
              </a:rPr>
              <a:t>-2</a:t>
            </a:r>
            <a:r>
              <a:rPr lang="tr-TR" sz="1200" b="1" i="1" dirty="0" smtClean="0">
                <a:solidFill>
                  <a:schemeClr val="tx2"/>
                </a:solidFill>
                <a:latin typeface="Times New Roman" pitchFamily="18" charset="0"/>
                <a:cs typeface="Times New Roman" pitchFamily="18" charset="0"/>
              </a:rPr>
              <a:t>-</a:t>
            </a:r>
            <a:endParaRPr lang="tr-TR" sz="1200" b="1" i="1" dirty="0">
              <a:solidFill>
                <a:schemeClr val="tx2"/>
              </a:solidFill>
              <a:latin typeface="Times New Roman" pitchFamily="18" charset="0"/>
              <a:cs typeface="Times New Roman" pitchFamily="18" charset="0"/>
            </a:endParaRPr>
          </a:p>
        </p:txBody>
      </p:sp>
      <p:sp>
        <p:nvSpPr>
          <p:cNvPr id="9" name="8 Metin kutusu"/>
          <p:cNvSpPr txBox="1"/>
          <p:nvPr/>
        </p:nvSpPr>
        <p:spPr>
          <a:xfrm>
            <a:off x="2665413" y="7104032"/>
            <a:ext cx="2665413" cy="276999"/>
          </a:xfrm>
          <a:prstGeom prst="rect">
            <a:avLst/>
          </a:prstGeom>
          <a:noFill/>
        </p:spPr>
        <p:txBody>
          <a:bodyPr wrap="square" rtlCol="0">
            <a:spAutoFit/>
          </a:bodyPr>
          <a:lstStyle/>
          <a:p>
            <a:pPr algn="ctr"/>
            <a:r>
              <a:rPr lang="tr-TR" sz="1200" b="1" i="1" dirty="0" smtClean="0">
                <a:latin typeface="Times New Roman" pitchFamily="18" charset="0"/>
                <a:cs typeface="Times New Roman" pitchFamily="18" charset="0"/>
              </a:rPr>
              <a:t>-2</a:t>
            </a:r>
            <a:r>
              <a:rPr lang="tr-TR" sz="1200" b="1" i="1" dirty="0" smtClean="0">
                <a:solidFill>
                  <a:schemeClr val="tx2"/>
                </a:solidFill>
                <a:latin typeface="Times New Roman" pitchFamily="18" charset="0"/>
                <a:cs typeface="Times New Roman" pitchFamily="18" charset="0"/>
              </a:rPr>
              <a:t>-</a:t>
            </a:r>
            <a:endParaRPr lang="tr-TR" sz="1200" b="1" i="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392</Words>
  <Application>Microsoft Office PowerPoint</Application>
  <PresentationFormat>Özel</PresentationFormat>
  <Paragraphs>77</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Ofis Teması</vt:lpstr>
      <vt:lpstr>Slayt 1</vt:lpstr>
      <vt:lpstr>Slayt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basak.tezel</dc:creator>
  <cp:lastModifiedBy>Windows User</cp:lastModifiedBy>
  <cp:revision>27</cp:revision>
  <dcterms:created xsi:type="dcterms:W3CDTF">2018-08-16T12:19:57Z</dcterms:created>
  <dcterms:modified xsi:type="dcterms:W3CDTF">2018-11-29T06:26:12Z</dcterms:modified>
</cp:coreProperties>
</file>